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5" r:id="rId2"/>
    <p:sldId id="269" r:id="rId3"/>
    <p:sldId id="270" r:id="rId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0B3"/>
    <a:srgbClr val="6A5668"/>
    <a:srgbClr val="CB05BD"/>
    <a:srgbClr val="1F4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E1A0246-A168-4727-B5E5-3E2C7565A612}" type="datetimeFigureOut">
              <a:rPr lang="fr-CH" smtClean="0"/>
              <a:t>19.01.2024</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2B2B6A5-C66F-4BDA-970D-E65D0333D9CE}" type="slidenum">
              <a:rPr lang="fr-CH" smtClean="0"/>
              <a:t>‹N°›</a:t>
            </a:fld>
            <a:endParaRPr lang="fr-CH"/>
          </a:p>
        </p:txBody>
      </p:sp>
    </p:spTree>
    <p:extLst>
      <p:ext uri="{BB962C8B-B14F-4D97-AF65-F5344CB8AC3E}">
        <p14:creationId xmlns:p14="http://schemas.microsoft.com/office/powerpoint/2010/main" val="307449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C2B2B6A5-C66F-4BDA-970D-E65D0333D9CE}" type="slidenum">
              <a:rPr lang="fr-CH" smtClean="0"/>
              <a:t>2</a:t>
            </a:fld>
            <a:endParaRPr lang="fr-CH"/>
          </a:p>
        </p:txBody>
      </p:sp>
    </p:spTree>
    <p:extLst>
      <p:ext uri="{BB962C8B-B14F-4D97-AF65-F5344CB8AC3E}">
        <p14:creationId xmlns:p14="http://schemas.microsoft.com/office/powerpoint/2010/main" val="229899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9C6F8E7E-CA8D-4247-9E18-4D2C8663F63A}" type="datetimeFigureOut">
              <a:rPr lang="fr-CH" smtClean="0"/>
              <a:t>19.01.2024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122464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9C6F8E7E-CA8D-4247-9E18-4D2C8663F63A}" type="datetimeFigureOut">
              <a:rPr lang="fr-CH" smtClean="0"/>
              <a:t>19.01.2024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165309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9C6F8E7E-CA8D-4247-9E18-4D2C8663F63A}" type="datetimeFigureOut">
              <a:rPr lang="fr-CH" smtClean="0"/>
              <a:t>19.01.2024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163091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9C6F8E7E-CA8D-4247-9E18-4D2C8663F63A}" type="datetimeFigureOut">
              <a:rPr lang="fr-CH" smtClean="0"/>
              <a:t>19.01.2024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353625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C6F8E7E-CA8D-4247-9E18-4D2C8663F63A}" type="datetimeFigureOut">
              <a:rPr lang="fr-CH" smtClean="0"/>
              <a:t>19.01.2024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161173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9C6F8E7E-CA8D-4247-9E18-4D2C8663F63A}" type="datetimeFigureOut">
              <a:rPr lang="fr-CH" smtClean="0"/>
              <a:t>19.01.2024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360134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9C6F8E7E-CA8D-4247-9E18-4D2C8663F63A}" type="datetimeFigureOut">
              <a:rPr lang="fr-CH" smtClean="0"/>
              <a:t>19.01.2024</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278937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9C6F8E7E-CA8D-4247-9E18-4D2C8663F63A}" type="datetimeFigureOut">
              <a:rPr lang="fr-CH" smtClean="0"/>
              <a:t>19.01.2024</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296981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6F8E7E-CA8D-4247-9E18-4D2C8663F63A}" type="datetimeFigureOut">
              <a:rPr lang="fr-CH" smtClean="0"/>
              <a:t>19.01.2024</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4054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6F8E7E-CA8D-4247-9E18-4D2C8663F63A}" type="datetimeFigureOut">
              <a:rPr lang="fr-CH" smtClean="0"/>
              <a:t>19.01.2024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260239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6F8E7E-CA8D-4247-9E18-4D2C8663F63A}" type="datetimeFigureOut">
              <a:rPr lang="fr-CH" smtClean="0"/>
              <a:t>19.01.2024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8334A15-5A0D-42FE-8312-03541AA668DF}" type="slidenum">
              <a:rPr lang="fr-CH" smtClean="0"/>
              <a:t>‹N°›</a:t>
            </a:fld>
            <a:endParaRPr lang="fr-CH"/>
          </a:p>
        </p:txBody>
      </p:sp>
    </p:spTree>
    <p:extLst>
      <p:ext uri="{BB962C8B-B14F-4D97-AF65-F5344CB8AC3E}">
        <p14:creationId xmlns:p14="http://schemas.microsoft.com/office/powerpoint/2010/main" val="360631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8E7E-CA8D-4247-9E18-4D2C8663F63A}" type="datetimeFigureOut">
              <a:rPr lang="fr-CH" smtClean="0"/>
              <a:t>19.01.2024</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34A15-5A0D-42FE-8312-03541AA668DF}" type="slidenum">
              <a:rPr lang="fr-CH" smtClean="0"/>
              <a:t>‹N°›</a:t>
            </a:fld>
            <a:endParaRPr lang="fr-CH"/>
          </a:p>
        </p:txBody>
      </p:sp>
    </p:spTree>
    <p:extLst>
      <p:ext uri="{BB962C8B-B14F-4D97-AF65-F5344CB8AC3E}">
        <p14:creationId xmlns:p14="http://schemas.microsoft.com/office/powerpoint/2010/main" val="316464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3850" y="5661248"/>
            <a:ext cx="4334071" cy="64807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Sous-titre 2"/>
          <p:cNvSpPr>
            <a:spLocks noGrp="1"/>
          </p:cNvSpPr>
          <p:nvPr>
            <p:ph type="subTitle" idx="1"/>
          </p:nvPr>
        </p:nvSpPr>
        <p:spPr>
          <a:xfrm>
            <a:off x="4647456" y="5733256"/>
            <a:ext cx="4496544" cy="504056"/>
          </a:xfrm>
        </p:spPr>
        <p:txBody>
          <a:bodyPr>
            <a:normAutofit lnSpcReduction="10000"/>
          </a:bodyPr>
          <a:lstStyle/>
          <a:p>
            <a:r>
              <a:rPr lang="fr-FR" sz="1400" dirty="0">
                <a:solidFill>
                  <a:schemeClr val="tx1">
                    <a:lumMod val="65000"/>
                    <a:lumOff val="35000"/>
                  </a:schemeClr>
                </a:solidFill>
              </a:rPr>
              <a:t>Wakan ouvre le chemin qui relie l’intangible de l’esprit </a:t>
            </a:r>
            <a:br>
              <a:rPr lang="fr-FR" sz="1400" dirty="0">
                <a:solidFill>
                  <a:schemeClr val="tx1">
                    <a:lumMod val="65000"/>
                    <a:lumOff val="35000"/>
                  </a:schemeClr>
                </a:solidFill>
              </a:rPr>
            </a:br>
            <a:r>
              <a:rPr lang="fr-FR" sz="1400" dirty="0">
                <a:solidFill>
                  <a:schemeClr val="tx1">
                    <a:lumMod val="65000"/>
                    <a:lumOff val="35000"/>
                  </a:schemeClr>
                </a:solidFill>
              </a:rPr>
              <a:t>et le concret de la vie professionnelle &amp; privée</a:t>
            </a:r>
            <a:endParaRPr lang="fr-CH" sz="1400" dirty="0">
              <a:solidFill>
                <a:schemeClr val="tx1">
                  <a:lumMod val="65000"/>
                  <a:lumOff val="35000"/>
                </a:schemeClr>
              </a:solidFill>
            </a:endParaRPr>
          </a:p>
        </p:txBody>
      </p:sp>
      <p:sp>
        <p:nvSpPr>
          <p:cNvPr id="5" name="Sous-titre 2"/>
          <p:cNvSpPr txBox="1">
            <a:spLocks/>
          </p:cNvSpPr>
          <p:nvPr/>
        </p:nvSpPr>
        <p:spPr>
          <a:xfrm>
            <a:off x="4644008" y="4437112"/>
            <a:ext cx="4353965"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000" dirty="0"/>
              <a:t>Faites partie des pionniers,</a:t>
            </a:r>
            <a:br>
              <a:rPr lang="fr-FR" sz="2000" dirty="0"/>
            </a:br>
            <a:r>
              <a:rPr lang="fr-FR" sz="2000" dirty="0"/>
              <a:t>constituez la communauté </a:t>
            </a:r>
            <a:br>
              <a:rPr lang="fr-FR" sz="2000" dirty="0"/>
            </a:br>
            <a:r>
              <a:rPr lang="fr-FR" sz="2000" dirty="0"/>
              <a:t>des chamans d’entreprise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910" y="476672"/>
            <a:ext cx="901394" cy="100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296652"/>
            <a:ext cx="4176464" cy="626469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539552" y="1774557"/>
            <a:ext cx="3456384" cy="646331"/>
          </a:xfrm>
          <a:prstGeom prst="rect">
            <a:avLst/>
          </a:prstGeom>
          <a:noFill/>
        </p:spPr>
        <p:txBody>
          <a:bodyPr wrap="square" rtlCol="0">
            <a:spAutoFit/>
          </a:bodyPr>
          <a:lstStyle/>
          <a:p>
            <a:r>
              <a:rPr lang="fr-FR" b="1" dirty="0">
                <a:solidFill>
                  <a:schemeClr val="tx2">
                    <a:lumMod val="40000"/>
                    <a:lumOff val="60000"/>
                  </a:schemeClr>
                </a:solidFill>
              </a:rPr>
              <a:t>Les mots de </a:t>
            </a:r>
            <a:br>
              <a:rPr lang="fr-FR" b="1" dirty="0">
                <a:solidFill>
                  <a:schemeClr val="tx2">
                    <a:lumMod val="40000"/>
                    <a:lumOff val="60000"/>
                  </a:schemeClr>
                </a:solidFill>
              </a:rPr>
            </a:br>
            <a:r>
              <a:rPr lang="fr-FR" b="1" dirty="0">
                <a:solidFill>
                  <a:schemeClr val="tx2">
                    <a:lumMod val="40000"/>
                    <a:lumOff val="60000"/>
                  </a:schemeClr>
                </a:solidFill>
              </a:rPr>
              <a:t>David D. Hertz</a:t>
            </a:r>
            <a:endParaRPr lang="fr-CH" b="1" dirty="0">
              <a:solidFill>
                <a:schemeClr val="tx2">
                  <a:lumMod val="40000"/>
                  <a:lumOff val="60000"/>
                </a:schemeClr>
              </a:solidFill>
            </a:endParaRPr>
          </a:p>
        </p:txBody>
      </p:sp>
      <p:sp>
        <p:nvSpPr>
          <p:cNvPr id="7" name="Rectangle 6"/>
          <p:cNvSpPr/>
          <p:nvPr/>
        </p:nvSpPr>
        <p:spPr>
          <a:xfrm>
            <a:off x="539552" y="2636912"/>
            <a:ext cx="3456384" cy="4031873"/>
          </a:xfrm>
          <a:prstGeom prst="rect">
            <a:avLst/>
          </a:prstGeom>
        </p:spPr>
        <p:txBody>
          <a:bodyPr wrap="square">
            <a:spAutoFit/>
          </a:bodyPr>
          <a:lstStyle/>
          <a:p>
            <a:pPr lvl="0" algn="just"/>
            <a:r>
              <a:rPr lang="fr-CH" sz="900" dirty="0"/>
              <a:t>«Vous souhaitez développer vos capacités intuitives, votre pouvoir personnel, vous ouvrir à de nouvelles perspectives ? Je souhaite transmettre mes 20 ans d’expérience en stimulant la proactivité et le leadership conscient en chacun de vous.</a:t>
            </a:r>
          </a:p>
          <a:p>
            <a:pPr lvl="0" algn="just"/>
            <a:endParaRPr lang="fr-CH" sz="900" dirty="0"/>
          </a:p>
          <a:p>
            <a:pPr lvl="0" algn="just"/>
            <a:r>
              <a:rPr lang="fr-CH" sz="900" dirty="0"/>
              <a:t>La puissance des archétypes et votre intelligence intuitive seront vos alliés pour répondre aux questions que vous vous posez.</a:t>
            </a:r>
          </a:p>
          <a:p>
            <a:pPr algn="just"/>
            <a:endParaRPr lang="fr-CH" sz="600" dirty="0"/>
          </a:p>
          <a:p>
            <a:pPr algn="just"/>
            <a:r>
              <a:rPr lang="fr-CH" sz="900" dirty="0"/>
              <a:t>L’intuition permettrait-elle d’évaluer, en quelques secondes et au plus juste, l’essentiel des  situations ? Pourquoi les meilleures décisions ne sont-elles pas l’apanage de ceux qui procèdent à toutes les analyses, dissèquent tous les champs du possible ou des spécialistes les mieux informés? </a:t>
            </a:r>
          </a:p>
          <a:p>
            <a:pPr lvl="0" algn="just"/>
            <a:endParaRPr lang="fr-CH" sz="900" dirty="0"/>
          </a:p>
          <a:p>
            <a:pPr lvl="0" algn="just"/>
            <a:r>
              <a:rPr lang="fr-CH" sz="900" b="1" dirty="0"/>
              <a:t>Au lieu de vous dire après coup : « si seulement je m’étais écouté », « j’en étais sûr », « mon intuition me l’avait bien dit », faites partie des pionniers et constituez la première communauté de chamans d’entreprise.»</a:t>
            </a:r>
          </a:p>
          <a:p>
            <a:pPr algn="just"/>
            <a:endParaRPr lang="fr-CH" sz="700" i="1" dirty="0"/>
          </a:p>
          <a:p>
            <a:pPr lvl="0" algn="just"/>
            <a:r>
              <a:rPr lang="fr-CH" sz="900" dirty="0"/>
              <a:t>David D.HERTZ</a:t>
            </a:r>
          </a:p>
          <a:p>
            <a:pPr algn="just"/>
            <a:endParaRPr lang="fr-CH" sz="900" i="1" dirty="0"/>
          </a:p>
          <a:p>
            <a:pPr algn="just"/>
            <a:r>
              <a:rPr lang="fr-CH" sz="900" i="1" dirty="0"/>
              <a:t>David est le directeur et fondateur de WAKAN – spirit in business &amp; life. Economiste de formation de base, conférencier et auteur, il est formateur de </a:t>
            </a:r>
            <a:r>
              <a:rPr lang="fr-CH" sz="900" i="1" dirty="0" err="1"/>
              <a:t>coachs</a:t>
            </a:r>
            <a:r>
              <a:rPr lang="fr-CH" sz="900" i="1" dirty="0"/>
              <a:t>, et coach professionnel lui-même (MCC – Master </a:t>
            </a:r>
            <a:r>
              <a:rPr lang="fr-CH" sz="900" i="1" dirty="0" err="1"/>
              <a:t>Certified</a:t>
            </a:r>
            <a:r>
              <a:rPr lang="fr-CH" sz="900" i="1" dirty="0"/>
              <a:t> Coach). Il enseigne la pratique de l’intuition et de l’éveil de conscience à titre privé et professionnel dans les organisations locales et internationales.</a:t>
            </a:r>
          </a:p>
          <a:p>
            <a:pPr algn="just"/>
            <a:endParaRPr lang="fr-CH" sz="900"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601459"/>
            <a:ext cx="1635996" cy="1090800"/>
          </a:xfrm>
          <a:prstGeom prst="rect">
            <a:avLst/>
          </a:prstGeom>
        </p:spPr>
      </p:pic>
      <p:sp>
        <p:nvSpPr>
          <p:cNvPr id="11" name="Rectangle 10"/>
          <p:cNvSpPr/>
          <p:nvPr/>
        </p:nvSpPr>
        <p:spPr>
          <a:xfrm>
            <a:off x="4572000" y="296652"/>
            <a:ext cx="4528962" cy="626469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868" y="601459"/>
            <a:ext cx="1086259"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680163"/>
            <a:ext cx="3888432" cy="261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1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332656"/>
            <a:ext cx="4038600" cy="6192688"/>
          </a:xfrm>
        </p:spPr>
        <p:txBody>
          <a:bodyPr>
            <a:normAutofit fontScale="32500" lnSpcReduction="20000"/>
          </a:bodyPr>
          <a:lstStyle/>
          <a:p>
            <a:pPr marL="0" indent="0" algn="ctr">
              <a:buNone/>
            </a:pPr>
            <a:endParaRPr lang="fr-FR" sz="3700" b="1" u="sng" dirty="0">
              <a:solidFill>
                <a:schemeClr val="tx1">
                  <a:tint val="75000"/>
                </a:schemeClr>
              </a:solidFill>
            </a:endParaRPr>
          </a:p>
          <a:p>
            <a:pPr marL="0" indent="0" algn="ctr">
              <a:buNone/>
            </a:pPr>
            <a:r>
              <a:rPr lang="fr-FR" sz="3700" b="1" u="sng" dirty="0">
                <a:solidFill>
                  <a:schemeClr val="tx1">
                    <a:tint val="75000"/>
                  </a:schemeClr>
                </a:solidFill>
              </a:rPr>
              <a:t>Informations &amp; Objectifs du programme</a:t>
            </a:r>
            <a:br>
              <a:rPr lang="fr-FR" sz="3700" b="1" u="sng" dirty="0">
                <a:solidFill>
                  <a:schemeClr val="tx1">
                    <a:tint val="75000"/>
                  </a:schemeClr>
                </a:solidFill>
              </a:rPr>
            </a:br>
            <a:r>
              <a:rPr lang="fr-FR" sz="3700" b="1" u="sng" dirty="0">
                <a:solidFill>
                  <a:schemeClr val="tx1">
                    <a:tint val="75000"/>
                  </a:schemeClr>
                </a:solidFill>
              </a:rPr>
              <a:t>Profession chaman d’entreprise</a:t>
            </a:r>
          </a:p>
          <a:p>
            <a:pPr marL="0" indent="0" algn="ctr">
              <a:buNone/>
            </a:pPr>
            <a:endParaRPr lang="fr-FR" sz="400" b="1" dirty="0">
              <a:solidFill>
                <a:schemeClr val="tx1">
                  <a:tint val="75000"/>
                </a:schemeClr>
              </a:solidFill>
            </a:endParaRPr>
          </a:p>
          <a:p>
            <a:pPr marL="0" indent="0" algn="just">
              <a:buNone/>
            </a:pPr>
            <a:br>
              <a:rPr lang="fr-CH" sz="1400" dirty="0"/>
            </a:br>
            <a:br>
              <a:rPr lang="fr-CH" sz="1400" dirty="0"/>
            </a:br>
            <a:br>
              <a:rPr lang="fr-CH" sz="1400" dirty="0"/>
            </a:br>
            <a:r>
              <a:rPr lang="fr-CH" b="1" dirty="0"/>
              <a:t>Après 20 ans de pratique, David D. Hertz souhaite créer une relève et transmettre son expérience à toutes celles et tous ceux désireux de rejoindre une communauté de conscience, au service de plus d’éveil dans notre monde. Le caractère unique de ce programme vous invite à entrer dans la puissance de l’esprit pour vous-même et pour accompagner vos clients.</a:t>
            </a:r>
          </a:p>
          <a:p>
            <a:pPr marL="0" indent="0" algn="just">
              <a:buNone/>
            </a:pPr>
            <a:endParaRPr lang="fr-CH" sz="1800" b="1" dirty="0"/>
          </a:p>
          <a:p>
            <a:pPr marL="0" indent="0" algn="just">
              <a:buNone/>
            </a:pPr>
            <a:r>
              <a:rPr lang="fr-CH" dirty="0"/>
              <a:t>Le chaman est celui qui lit les informations intangibles ou invisibles et les ramène pour servir sa communauté. Par extension, le chaman d’entreprise lit et ramène les données et dynamiques subtiles ou cachées pour les transmettre à ses clients : coachés, équipes, ou organisation, les aidant à anticiper et décider.</a:t>
            </a:r>
          </a:p>
          <a:p>
            <a:pPr marL="0" indent="0" algn="just">
              <a:buNone/>
            </a:pPr>
            <a:endParaRPr lang="fr-CH" sz="1800" dirty="0"/>
          </a:p>
          <a:p>
            <a:pPr marL="0" indent="0" algn="just">
              <a:buNone/>
            </a:pPr>
            <a:r>
              <a:rPr lang="fr-CH" dirty="0"/>
              <a:t>Pour accéder à cette nouvelle profession d’avant-garde, il s’agit de développer son pouvoir personnel, son leadership et ses facultés intuitives. Cette formation inédite est née de l’articulation de deux courants d’enseignement que WAKAN et David D. Hertz pratiquent depuis plus de 15 ans:</a:t>
            </a:r>
          </a:p>
          <a:p>
            <a:pPr marL="0" indent="0" algn="just">
              <a:buNone/>
            </a:pPr>
            <a:br>
              <a:rPr lang="fr-CH" dirty="0"/>
            </a:br>
            <a:endParaRPr lang="fr-CH"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CH" sz="3100" dirty="0"/>
          </a:p>
          <a:p>
            <a:pPr marL="0" indent="0" algn="just">
              <a:buNone/>
            </a:pPr>
            <a:endParaRPr lang="fr-FR" sz="3100" dirty="0"/>
          </a:p>
          <a:p>
            <a:pPr marL="0" indent="0" algn="just">
              <a:buNone/>
            </a:pPr>
            <a:endParaRPr lang="fr-FR" sz="3100" dirty="0"/>
          </a:p>
          <a:p>
            <a:pPr marL="0" indent="0" algn="just">
              <a:buNone/>
            </a:pPr>
            <a:endParaRPr lang="fr-FR" sz="3100" dirty="0"/>
          </a:p>
          <a:p>
            <a:pPr marL="0" indent="0" algn="just">
              <a:buNone/>
            </a:pPr>
            <a:endParaRPr lang="fr-FR" sz="3100" dirty="0"/>
          </a:p>
          <a:p>
            <a:pPr marL="0" indent="0" algn="just">
              <a:buNone/>
            </a:pPr>
            <a:endParaRPr lang="fr-FR" sz="3100" dirty="0"/>
          </a:p>
          <a:p>
            <a:pPr marL="0" indent="0" algn="just">
              <a:buNone/>
            </a:pPr>
            <a:endParaRPr lang="fr-FR" sz="3100" dirty="0"/>
          </a:p>
          <a:p>
            <a:pPr marL="0" indent="0" algn="just">
              <a:buNone/>
            </a:pPr>
            <a:endParaRPr lang="fr-FR" dirty="0"/>
          </a:p>
          <a:p>
            <a:pPr marL="0" indent="0" algn="just">
              <a:buNone/>
            </a:pPr>
            <a:endParaRPr lang="fr-FR" sz="1800" dirty="0"/>
          </a:p>
          <a:p>
            <a:pPr marL="0" indent="0" algn="just">
              <a:buNone/>
            </a:pPr>
            <a:r>
              <a:rPr lang="fr-FR" dirty="0"/>
              <a:t>Le contenu de ce programme, par ses retombées, a fait ses preuves depuis 2003 et apporte des résultats concrets et inspirants dans le champ personnel et professionnel. Il se base sur les 3 courants de l’intuition et des archétypes: l’intuition neuronale, spirituelle et  extra-sensorielle (soit les domaines des neurosciences, de la psychologie et de la mécanique quantique). Notre méthode est structurée pour développer notre leadership. En apprenant à articuler ces archétypes et notre intuition en nous-mêmes, nous commençons à reconstruire notre leadership intérieur et apportons des solutions à notre monde fragmenté.</a:t>
            </a:r>
            <a:endParaRPr lang="fr-CH" dirty="0"/>
          </a:p>
          <a:p>
            <a:pPr marL="0" indent="0" algn="ctr">
              <a:buNone/>
            </a:pPr>
            <a:endParaRPr lang="fr-FR" b="1" dirty="0">
              <a:solidFill>
                <a:schemeClr val="tx1">
                  <a:tint val="75000"/>
                </a:schemeClr>
              </a:solidFill>
            </a:endParaRPr>
          </a:p>
          <a:p>
            <a:pPr marL="0" indent="0" algn="just">
              <a:buNone/>
            </a:pPr>
            <a:endParaRPr lang="fr-FR" dirty="0"/>
          </a:p>
          <a:p>
            <a:pPr marL="0" indent="0">
              <a:buNone/>
            </a:pPr>
            <a:endParaRPr lang="fr-FR" sz="1000" dirty="0"/>
          </a:p>
          <a:p>
            <a:pPr marL="0" indent="0">
              <a:buNone/>
            </a:pPr>
            <a:endParaRPr lang="fr-FR" sz="1000" dirty="0"/>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just">
              <a:buNone/>
            </a:pPr>
            <a:endParaRPr lang="fr-FR" sz="1000" dirty="0"/>
          </a:p>
          <a:p>
            <a:pPr marL="0" indent="0">
              <a:buNone/>
            </a:pPr>
            <a:endParaRPr lang="fr-FR" sz="1000" dirty="0"/>
          </a:p>
          <a:p>
            <a:pPr marL="0" indent="0">
              <a:buNone/>
            </a:pPr>
            <a:endParaRPr lang="fr-FR" sz="1000" dirty="0"/>
          </a:p>
          <a:p>
            <a:pPr marL="0" indent="0">
              <a:buNone/>
            </a:pPr>
            <a:endParaRPr lang="fr-FR" sz="1000" dirty="0"/>
          </a:p>
          <a:p>
            <a:pPr marL="0" indent="0">
              <a:buNone/>
            </a:pPr>
            <a:endParaRPr lang="fr-FR" sz="1000" dirty="0"/>
          </a:p>
        </p:txBody>
      </p:sp>
      <p:sp>
        <p:nvSpPr>
          <p:cNvPr id="17" name="Rectangle 16"/>
          <p:cNvSpPr/>
          <p:nvPr/>
        </p:nvSpPr>
        <p:spPr>
          <a:xfrm>
            <a:off x="395536" y="260648"/>
            <a:ext cx="4176464" cy="626469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572000" y="260648"/>
            <a:ext cx="4176464" cy="626469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Espace réservé du contenu 2"/>
          <p:cNvSpPr>
            <a:spLocks noGrp="1"/>
          </p:cNvSpPr>
          <p:nvPr>
            <p:ph sz="half" idx="1"/>
          </p:nvPr>
        </p:nvSpPr>
        <p:spPr>
          <a:xfrm>
            <a:off x="4640932" y="332671"/>
            <a:ext cx="4038600" cy="6192688"/>
          </a:xfrm>
        </p:spPr>
        <p:txBody>
          <a:bodyPr>
            <a:normAutofit lnSpcReduction="10000"/>
          </a:bodyPr>
          <a:lstStyle/>
          <a:p>
            <a:pPr marL="0" indent="0" algn="ctr">
              <a:buNone/>
            </a:pPr>
            <a:br>
              <a:rPr lang="fr-FR" sz="1050" b="1" u="sng" dirty="0">
                <a:solidFill>
                  <a:schemeClr val="tx1">
                    <a:tint val="75000"/>
                  </a:schemeClr>
                </a:solidFill>
              </a:rPr>
            </a:br>
            <a:r>
              <a:rPr lang="fr-FR" sz="1200" b="1" u="sng" dirty="0">
                <a:solidFill>
                  <a:schemeClr val="tx1">
                    <a:tint val="75000"/>
                  </a:schemeClr>
                </a:solidFill>
              </a:rPr>
              <a:t>Le programme en un coup d’œil</a:t>
            </a:r>
            <a:br>
              <a:rPr lang="fr-FR" sz="1200" b="1" u="sng" dirty="0">
                <a:solidFill>
                  <a:schemeClr val="tx1">
                    <a:tint val="75000"/>
                  </a:schemeClr>
                </a:solidFill>
              </a:rPr>
            </a:br>
            <a:br>
              <a:rPr lang="fr-FR" sz="1100" b="1" dirty="0">
                <a:solidFill>
                  <a:schemeClr val="tx1">
                    <a:tint val="75000"/>
                  </a:schemeClr>
                </a:solidFill>
              </a:rPr>
            </a:b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ctr">
              <a:buNone/>
            </a:pPr>
            <a:endParaRPr lang="fr-FR" sz="1200" b="1" dirty="0">
              <a:solidFill>
                <a:schemeClr val="tx1">
                  <a:tint val="75000"/>
                </a:schemeClr>
              </a:solidFill>
            </a:endParaRPr>
          </a:p>
          <a:p>
            <a:pPr marL="0" indent="0" algn="just">
              <a:buNone/>
            </a:pPr>
            <a:endParaRPr lang="fr-FR" sz="800" b="1" dirty="0">
              <a:solidFill>
                <a:schemeClr val="tx1">
                  <a:tint val="75000"/>
                </a:schemeClr>
              </a:solidFill>
            </a:endParaRPr>
          </a:p>
          <a:p>
            <a:pPr marL="0" indent="0" algn="just">
              <a:buNone/>
            </a:pPr>
            <a:r>
              <a:rPr lang="fr-FR" sz="900" dirty="0"/>
              <a:t>Ce programme de 22 jours, modulables en différents parcours, s’adresse à toutes personnes en projet collectif, aux cadres, responsables RH, chefs de projets, </a:t>
            </a:r>
            <a:r>
              <a:rPr lang="fr-FR" sz="900" dirty="0" err="1"/>
              <a:t>coachs</a:t>
            </a:r>
            <a:r>
              <a:rPr lang="fr-FR" sz="900" dirty="0"/>
              <a:t> et ne nécessite aucun prérequis.</a:t>
            </a:r>
          </a:p>
          <a:p>
            <a:pPr marL="0" indent="0" algn="ctr">
              <a:buNone/>
            </a:pPr>
            <a:endParaRPr lang="fr-FR" sz="1000" b="1" dirty="0">
              <a:solidFill>
                <a:schemeClr val="tx1">
                  <a:tint val="75000"/>
                </a:schemeClr>
              </a:solidFill>
            </a:endParaRPr>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just">
              <a:buNone/>
            </a:pPr>
            <a:endParaRPr lang="fr-CH" sz="1000" dirty="0"/>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ctr">
              <a:buNone/>
            </a:pPr>
            <a:endParaRPr lang="fr-FR" sz="1800" dirty="0">
              <a:solidFill>
                <a:schemeClr val="tx1">
                  <a:tint val="75000"/>
                </a:schemeClr>
              </a:solidFill>
            </a:endParaRPr>
          </a:p>
          <a:p>
            <a:pPr marL="0" indent="0" algn="just">
              <a:buNone/>
            </a:pPr>
            <a:endParaRPr lang="fr-FR" sz="1000" dirty="0"/>
          </a:p>
          <a:p>
            <a:pPr marL="0" indent="0">
              <a:buNone/>
            </a:pPr>
            <a:endParaRPr lang="fr-FR" sz="1000" dirty="0"/>
          </a:p>
          <a:p>
            <a:pPr marL="0" indent="0">
              <a:buNone/>
            </a:pPr>
            <a:endParaRPr lang="fr-FR" sz="1000" dirty="0"/>
          </a:p>
          <a:p>
            <a:pPr marL="0" indent="0">
              <a:buNone/>
            </a:pPr>
            <a:endParaRPr lang="fr-FR" sz="1000" dirty="0"/>
          </a:p>
          <a:p>
            <a:pPr marL="0" indent="0">
              <a:buNone/>
            </a:pPr>
            <a:endParaRPr lang="fr-FR" sz="1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488" y="784964"/>
            <a:ext cx="40214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238334"/>
            <a:ext cx="1748827" cy="169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784412"/>
            <a:ext cx="3888432" cy="39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942" y="5016660"/>
            <a:ext cx="3873042" cy="39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02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4176464" cy="626469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p:cNvSpPr txBox="1"/>
          <p:nvPr/>
        </p:nvSpPr>
        <p:spPr>
          <a:xfrm>
            <a:off x="395536" y="5085184"/>
            <a:ext cx="3456384" cy="230832"/>
          </a:xfrm>
          <a:prstGeom prst="rect">
            <a:avLst/>
          </a:prstGeom>
          <a:noFill/>
        </p:spPr>
        <p:txBody>
          <a:bodyPr wrap="square" rtlCol="0">
            <a:spAutoFit/>
          </a:bodyPr>
          <a:lstStyle/>
          <a:p>
            <a:pPr lvl="0"/>
            <a:r>
              <a:rPr lang="fr-CH" sz="900" b="1" u="sng" dirty="0"/>
              <a:t>Tarifs et conditions</a:t>
            </a:r>
            <a:endParaRPr lang="fr-CH" sz="900" dirty="0"/>
          </a:p>
        </p:txBody>
      </p:sp>
      <p:grpSp>
        <p:nvGrpSpPr>
          <p:cNvPr id="5" name="Groupe 4"/>
          <p:cNvGrpSpPr/>
          <p:nvPr/>
        </p:nvGrpSpPr>
        <p:grpSpPr>
          <a:xfrm>
            <a:off x="530362" y="5363513"/>
            <a:ext cx="417823" cy="144016"/>
            <a:chOff x="690851" y="5445224"/>
            <a:chExt cx="417823" cy="144016"/>
          </a:xfrm>
        </p:grpSpPr>
        <p:sp>
          <p:nvSpPr>
            <p:cNvPr id="4" name="Rectangle 3"/>
            <p:cNvSpPr/>
            <p:nvPr/>
          </p:nvSpPr>
          <p:spPr>
            <a:xfrm>
              <a:off x="892650" y="5445224"/>
              <a:ext cx="216024" cy="14401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690851" y="5445224"/>
              <a:ext cx="216024" cy="144016"/>
            </a:xfrm>
            <a:prstGeom prst="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3" name="Groupe 12"/>
          <p:cNvGrpSpPr/>
          <p:nvPr/>
        </p:nvGrpSpPr>
        <p:grpSpPr>
          <a:xfrm>
            <a:off x="526970" y="5733256"/>
            <a:ext cx="419409" cy="144016"/>
            <a:chOff x="683568" y="5736026"/>
            <a:chExt cx="419409" cy="144016"/>
          </a:xfrm>
        </p:grpSpPr>
        <p:sp>
          <p:nvSpPr>
            <p:cNvPr id="6" name="Rectangle 5"/>
            <p:cNvSpPr/>
            <p:nvPr/>
          </p:nvSpPr>
          <p:spPr>
            <a:xfrm>
              <a:off x="683568" y="5736026"/>
              <a:ext cx="216024" cy="144016"/>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886953" y="5736026"/>
              <a:ext cx="216024" cy="144016"/>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4" name="Groupe 13"/>
          <p:cNvGrpSpPr/>
          <p:nvPr/>
        </p:nvGrpSpPr>
        <p:grpSpPr>
          <a:xfrm>
            <a:off x="526970" y="6130236"/>
            <a:ext cx="419409" cy="144016"/>
            <a:chOff x="683568" y="6021288"/>
            <a:chExt cx="419409" cy="144016"/>
          </a:xfrm>
        </p:grpSpPr>
        <p:sp>
          <p:nvSpPr>
            <p:cNvPr id="9" name="Rectangle 8"/>
            <p:cNvSpPr/>
            <p:nvPr/>
          </p:nvSpPr>
          <p:spPr>
            <a:xfrm>
              <a:off x="683568" y="6021288"/>
              <a:ext cx="216024" cy="144016"/>
            </a:xfrm>
            <a:prstGeom prst="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827836" y="6021288"/>
              <a:ext cx="196385" cy="14401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967318" y="6021288"/>
              <a:ext cx="135659" cy="144016"/>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5" name="ZoneTexte 14"/>
          <p:cNvSpPr txBox="1"/>
          <p:nvPr/>
        </p:nvSpPr>
        <p:spPr>
          <a:xfrm>
            <a:off x="1000476" y="5254516"/>
            <a:ext cx="3365024" cy="369332"/>
          </a:xfrm>
          <a:prstGeom prst="rect">
            <a:avLst/>
          </a:prstGeom>
          <a:noFill/>
        </p:spPr>
        <p:txBody>
          <a:bodyPr wrap="none" rtlCol="0">
            <a:spAutoFit/>
          </a:bodyPr>
          <a:lstStyle/>
          <a:p>
            <a:pPr algn="just"/>
            <a:r>
              <a:rPr lang="fr-CH" sz="900" dirty="0"/>
              <a:t>Parcours «Développement de son Leadership et pouvoir personnel»</a:t>
            </a:r>
            <a:br>
              <a:rPr lang="fr-CH" sz="900" dirty="0"/>
            </a:br>
            <a:r>
              <a:rPr lang="fr-CH" sz="900" dirty="0"/>
              <a:t>CHF 4,500</a:t>
            </a:r>
          </a:p>
        </p:txBody>
      </p:sp>
      <p:sp>
        <p:nvSpPr>
          <p:cNvPr id="17" name="ZoneTexte 16"/>
          <p:cNvSpPr txBox="1"/>
          <p:nvPr/>
        </p:nvSpPr>
        <p:spPr>
          <a:xfrm>
            <a:off x="982364" y="5624719"/>
            <a:ext cx="3421129" cy="369332"/>
          </a:xfrm>
          <a:prstGeom prst="rect">
            <a:avLst/>
          </a:prstGeom>
          <a:noFill/>
        </p:spPr>
        <p:txBody>
          <a:bodyPr wrap="none" rtlCol="0">
            <a:spAutoFit/>
          </a:bodyPr>
          <a:lstStyle/>
          <a:p>
            <a:r>
              <a:rPr lang="fr-CH" sz="900" dirty="0"/>
              <a:t>Parcours «Apprentissage profond de l’usage de l’intuition appliquée»</a:t>
            </a:r>
            <a:br>
              <a:rPr lang="fr-CH" sz="900" dirty="0"/>
            </a:br>
            <a:r>
              <a:rPr lang="fr-CH" sz="900" dirty="0"/>
              <a:t>CHF 5,450, </a:t>
            </a:r>
          </a:p>
        </p:txBody>
      </p:sp>
      <p:sp>
        <p:nvSpPr>
          <p:cNvPr id="18" name="ZoneTexte 17"/>
          <p:cNvSpPr txBox="1"/>
          <p:nvPr/>
        </p:nvSpPr>
        <p:spPr>
          <a:xfrm>
            <a:off x="984334" y="5976474"/>
            <a:ext cx="2640466" cy="507831"/>
          </a:xfrm>
          <a:prstGeom prst="rect">
            <a:avLst/>
          </a:prstGeom>
          <a:noFill/>
        </p:spPr>
        <p:txBody>
          <a:bodyPr wrap="none" rtlCol="0">
            <a:spAutoFit/>
          </a:bodyPr>
          <a:lstStyle/>
          <a:p>
            <a:r>
              <a:rPr lang="fr-CH" sz="900" dirty="0"/>
              <a:t>Parcours complet «Profession chaman d’entreprise»</a:t>
            </a:r>
            <a:br>
              <a:rPr lang="fr-CH" sz="900" dirty="0"/>
            </a:br>
            <a:r>
              <a:rPr lang="fr-CH" sz="900" dirty="0"/>
              <a:t>CHF 9,950</a:t>
            </a:r>
            <a:br>
              <a:rPr lang="fr-CH" sz="900" dirty="0"/>
            </a:br>
            <a:endParaRPr lang="fr-CH" sz="900" b="1" dirty="0">
              <a:solidFill>
                <a:srgbClr val="FF0000"/>
              </a:solidFill>
            </a:endParaRPr>
          </a:p>
        </p:txBody>
      </p:sp>
      <p:sp>
        <p:nvSpPr>
          <p:cNvPr id="16" name="Rectangle 15"/>
          <p:cNvSpPr/>
          <p:nvPr/>
        </p:nvSpPr>
        <p:spPr>
          <a:xfrm>
            <a:off x="437031" y="445583"/>
            <a:ext cx="14953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4788024" y="404664"/>
            <a:ext cx="4176464" cy="626469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ZoneTexte 18"/>
          <p:cNvSpPr txBox="1"/>
          <p:nvPr/>
        </p:nvSpPr>
        <p:spPr>
          <a:xfrm>
            <a:off x="4860032" y="404664"/>
            <a:ext cx="3816424" cy="5909310"/>
          </a:xfrm>
          <a:prstGeom prst="rect">
            <a:avLst/>
          </a:prstGeom>
          <a:noFill/>
        </p:spPr>
        <p:txBody>
          <a:bodyPr wrap="square" rtlCol="0">
            <a:spAutoFit/>
          </a:bodyPr>
          <a:lstStyle/>
          <a:p>
            <a:endParaRPr lang="fr-CH" sz="900" b="1" u="sng" dirty="0"/>
          </a:p>
          <a:p>
            <a:r>
              <a:rPr lang="fr-CH" sz="900" b="1" u="sng" dirty="0"/>
              <a:t>Vos trois bénéfices:</a:t>
            </a:r>
          </a:p>
          <a:p>
            <a:endParaRPr lang="fr-CH" sz="900" b="1" u="sng" dirty="0"/>
          </a:p>
          <a:p>
            <a:pPr marL="228600" lvl="0" indent="-228600">
              <a:buFont typeface="+mj-lt"/>
              <a:buAutoNum type="arabicPeriod"/>
            </a:pPr>
            <a:r>
              <a:rPr lang="fr-FR" sz="900" dirty="0"/>
              <a:t>Maîtriser de nouvelles méthodes d’avant-garde dont le monde  a besoin pour évoluer vers plus de conscience et d’éveil</a:t>
            </a:r>
          </a:p>
          <a:p>
            <a:pPr marL="228600" lvl="0" indent="-228600">
              <a:buFont typeface="+mj-lt"/>
              <a:buAutoNum type="arabicPeriod"/>
            </a:pPr>
            <a:endParaRPr lang="fr-FR" sz="900" dirty="0"/>
          </a:p>
          <a:p>
            <a:pPr marL="228600" lvl="0" indent="-228600">
              <a:buFont typeface="+mj-lt"/>
              <a:buAutoNum type="arabicPeriod"/>
            </a:pPr>
            <a:r>
              <a:rPr lang="fr-FR" sz="900" dirty="0"/>
              <a:t>Disposer d’une posture et des outils pour accompagner les personnes en transition et en quête d’un sens</a:t>
            </a:r>
            <a:br>
              <a:rPr lang="fr-FR" sz="900" dirty="0"/>
            </a:br>
            <a:endParaRPr lang="fr-FR" sz="900" dirty="0"/>
          </a:p>
          <a:p>
            <a:pPr marL="228600" lvl="0" indent="-228600">
              <a:buFont typeface="+mj-lt"/>
              <a:buAutoNum type="arabicPeriod"/>
            </a:pPr>
            <a:r>
              <a:rPr lang="fr-FR" sz="900" dirty="0"/>
              <a:t>Prendre vos décisions avec vision, sagesse, bienveillance et courage</a:t>
            </a:r>
          </a:p>
          <a:p>
            <a:pPr lvl="0"/>
            <a:endParaRPr lang="fr-FR" sz="900" dirty="0"/>
          </a:p>
          <a:p>
            <a:pPr lvl="0"/>
            <a:r>
              <a:rPr lang="fr-FR" sz="900" b="1" u="sng" dirty="0"/>
              <a:t>Des avantages pour:</a:t>
            </a:r>
            <a:br>
              <a:rPr lang="fr-FR" sz="900" b="1" u="sng" dirty="0"/>
            </a:br>
            <a:endParaRPr lang="fr-FR" sz="900" b="1" u="sng" dirty="0"/>
          </a:p>
          <a:p>
            <a:pPr lvl="0"/>
            <a:r>
              <a:rPr lang="fr-FR" sz="900" dirty="0"/>
              <a:t>VOUS ET VOTRE LEADERSHIP</a:t>
            </a:r>
          </a:p>
          <a:p>
            <a:pPr marL="171450" lvl="0" indent="-171450">
              <a:buFont typeface="Wingdings" panose="05000000000000000000" pitchFamily="2" charset="2"/>
              <a:buChar char="ü"/>
            </a:pPr>
            <a:r>
              <a:rPr lang="fr-FR" sz="900" dirty="0"/>
              <a:t>Découvrir votre Empreinte</a:t>
            </a:r>
            <a:r>
              <a:rPr lang="fr-FR" sz="900" baseline="30000" dirty="0"/>
              <a:t>©</a:t>
            </a:r>
            <a:r>
              <a:rPr lang="fr-FR" sz="900" dirty="0"/>
              <a:t> personnelle au début du processus </a:t>
            </a:r>
            <a:br>
              <a:rPr lang="fr-FR" sz="900" dirty="0"/>
            </a:br>
            <a:r>
              <a:rPr lang="fr-FR" sz="900" dirty="0"/>
              <a:t>(profil personnel avec mise en évidence de votre archétype majeur basé sur les neurosciences)</a:t>
            </a:r>
          </a:p>
          <a:p>
            <a:pPr marL="171450" lvl="0" indent="-171450">
              <a:buFont typeface="Wingdings" panose="05000000000000000000" pitchFamily="2" charset="2"/>
              <a:buChar char="ü"/>
            </a:pPr>
            <a:r>
              <a:rPr lang="fr-FR" sz="900" dirty="0"/>
              <a:t>Identifier vos ressources par archétype grâce à de puissants exercices</a:t>
            </a:r>
          </a:p>
          <a:p>
            <a:pPr marL="171450" lvl="0" indent="-171450">
              <a:buFont typeface="Wingdings" panose="05000000000000000000" pitchFamily="2" charset="2"/>
              <a:buChar char="ü"/>
            </a:pPr>
            <a:r>
              <a:rPr lang="fr-FR" sz="900" dirty="0"/>
              <a:t>Révéler vos zones d’ombres par archétype par des expériences directes</a:t>
            </a:r>
          </a:p>
          <a:p>
            <a:pPr marL="171450" lvl="0" indent="-171450">
              <a:buFont typeface="Wingdings" panose="05000000000000000000" pitchFamily="2" charset="2"/>
              <a:buChar char="ü"/>
            </a:pPr>
            <a:r>
              <a:rPr lang="fr-FR" sz="900" dirty="0"/>
              <a:t>Obtenir votre vidéo personnalisée décrivant votre mythe personnel</a:t>
            </a:r>
          </a:p>
          <a:p>
            <a:pPr marL="171450" lvl="0" indent="-171450">
              <a:buFont typeface="Wingdings" panose="05000000000000000000" pitchFamily="2" charset="2"/>
              <a:buChar char="ü"/>
            </a:pPr>
            <a:r>
              <a:rPr lang="fr-FR" sz="900" dirty="0"/>
              <a:t>Découvrir votre Empreinte</a:t>
            </a:r>
            <a:r>
              <a:rPr lang="fr-FR" sz="900" baseline="30000" dirty="0"/>
              <a:t>© </a:t>
            </a:r>
            <a:r>
              <a:rPr lang="fr-FR" sz="900" dirty="0"/>
              <a:t>personnelle de fin de processus et prendre conscience de votre évolution après 6 mois de programme (profil personnel avec mise en évidence de votre archétype majeur basé sur les neurosciences)</a:t>
            </a:r>
          </a:p>
          <a:p>
            <a:pPr marL="171450" lvl="0" indent="-171450">
              <a:buFont typeface="Wingdings" panose="05000000000000000000" pitchFamily="2" charset="2"/>
              <a:buChar char="ü"/>
            </a:pPr>
            <a:endParaRPr lang="fr-FR" sz="900" dirty="0"/>
          </a:p>
          <a:p>
            <a:pPr lvl="0"/>
            <a:r>
              <a:rPr lang="fr-FR" sz="900" dirty="0"/>
              <a:t>VOS OUTILS</a:t>
            </a:r>
          </a:p>
          <a:p>
            <a:pPr marL="171450" indent="-171450">
              <a:buFont typeface="Wingdings" panose="05000000000000000000" pitchFamily="2" charset="2"/>
              <a:buChar char="ü"/>
            </a:pPr>
            <a:r>
              <a:rPr lang="fr-FR" sz="900" dirty="0"/>
              <a:t>Comprendre le mode de fonctionnement de chaque archétype</a:t>
            </a:r>
          </a:p>
          <a:p>
            <a:pPr marL="171450" lvl="0" indent="-171450">
              <a:buFont typeface="Wingdings" panose="05000000000000000000" pitchFamily="2" charset="2"/>
              <a:buChar char="ü"/>
            </a:pPr>
            <a:r>
              <a:rPr lang="fr-FR" sz="900" dirty="0"/>
              <a:t>Apprendre à appliquer les processus d’acquisition intuitive par thème spécifique (coaching individuel, travail et vison d’équipe ou de groupe, prise de décision stratégique, résolution de problèmes et de conflits, etc.)</a:t>
            </a:r>
          </a:p>
          <a:p>
            <a:pPr marL="171450" lvl="0" indent="-171450">
              <a:buFont typeface="Wingdings" panose="05000000000000000000" pitchFamily="2" charset="2"/>
              <a:buChar char="ü"/>
            </a:pPr>
            <a:r>
              <a:rPr lang="fr-FR" sz="900" dirty="0"/>
              <a:t>Pratiquer diverses méthodes de décodage des informations intuitives</a:t>
            </a:r>
          </a:p>
          <a:p>
            <a:pPr marL="171450" lvl="0" indent="-171450">
              <a:buFont typeface="Wingdings" panose="05000000000000000000" pitchFamily="2" charset="2"/>
              <a:buChar char="ü"/>
            </a:pPr>
            <a:r>
              <a:rPr lang="fr-FR" sz="900" dirty="0"/>
              <a:t>Recevoir le roman « Profession chaman d’entreprise » de David Denis Hertz</a:t>
            </a:r>
          </a:p>
          <a:p>
            <a:pPr marL="171450" lvl="0" indent="-171450">
              <a:buFont typeface="Wingdings" panose="05000000000000000000" pitchFamily="2" charset="2"/>
              <a:buChar char="ü"/>
            </a:pPr>
            <a:r>
              <a:rPr lang="fr-FR" sz="900" dirty="0"/>
              <a:t>Recevoir le jeu de cartes des archétypes : «Quel héros es-tu et quelle est ton aventure?» dès sa publication, comme outil d’accompagnement</a:t>
            </a:r>
          </a:p>
          <a:p>
            <a:pPr marL="171450" lvl="0" indent="-171450">
              <a:buFont typeface="Wingdings" panose="05000000000000000000" pitchFamily="2" charset="2"/>
              <a:buChar char="ü"/>
            </a:pPr>
            <a:endParaRPr lang="fr-FR" sz="900" dirty="0"/>
          </a:p>
          <a:p>
            <a:pPr lvl="0"/>
            <a:r>
              <a:rPr lang="fr-FR" sz="900" dirty="0"/>
              <a:t>VOTRE FUTUR</a:t>
            </a:r>
          </a:p>
          <a:p>
            <a:pPr marL="171450" lvl="0" indent="-171450">
              <a:buFont typeface="Wingdings" panose="05000000000000000000" pitchFamily="2" charset="2"/>
              <a:buChar char="ü"/>
            </a:pPr>
            <a:r>
              <a:rPr lang="fr-FR" sz="900" dirty="0"/>
              <a:t>Clarifier votre projet personnel et/ou professionnel</a:t>
            </a:r>
          </a:p>
          <a:p>
            <a:pPr marL="171450" lvl="0" indent="-171450">
              <a:buFont typeface="Wingdings" panose="05000000000000000000" pitchFamily="2" charset="2"/>
              <a:buChar char="ü"/>
            </a:pPr>
            <a:r>
              <a:rPr lang="fr-FR" sz="900" dirty="0"/>
              <a:t>Réussir votre « Certificat de Chaman d’entreprise » délivré par WAKAN – spirit in business &amp; life</a:t>
            </a:r>
          </a:p>
          <a:p>
            <a:pPr marL="171450" lvl="0" indent="-171450">
              <a:buFont typeface="Wingdings" panose="05000000000000000000" pitchFamily="2" charset="2"/>
              <a:buChar char="ü"/>
            </a:pPr>
            <a:r>
              <a:rPr lang="fr-FR" sz="900" dirty="0"/>
              <a:t>Etre référé aux clients potentiels recherchant des chamans d’entreprises pour interventions futures</a:t>
            </a:r>
            <a:endParaRPr lang="fr-CH" b="1" u="sng" dirty="0"/>
          </a:p>
        </p:txBody>
      </p:sp>
      <p:pic>
        <p:nvPicPr>
          <p:cNvPr id="25" name="Image 24">
            <a:extLst>
              <a:ext uri="{FF2B5EF4-FFF2-40B4-BE49-F238E27FC236}">
                <a16:creationId xmlns:a16="http://schemas.microsoft.com/office/drawing/2014/main" id="{27C8F08E-1125-71CA-16CD-B529962F9CB9}"/>
              </a:ext>
            </a:extLst>
          </p:cNvPr>
          <p:cNvPicPr>
            <a:picLocks noChangeAspect="1"/>
          </p:cNvPicPr>
          <p:nvPr/>
        </p:nvPicPr>
        <p:blipFill>
          <a:blip r:embed="rId2"/>
          <a:stretch>
            <a:fillRect/>
          </a:stretch>
        </p:blipFill>
        <p:spPr>
          <a:xfrm>
            <a:off x="526970" y="493133"/>
            <a:ext cx="3745660" cy="4552763"/>
          </a:xfrm>
          <a:prstGeom prst="rect">
            <a:avLst/>
          </a:prstGeom>
        </p:spPr>
      </p:pic>
    </p:spTree>
    <p:extLst>
      <p:ext uri="{BB962C8B-B14F-4D97-AF65-F5344CB8AC3E}">
        <p14:creationId xmlns:p14="http://schemas.microsoft.com/office/powerpoint/2010/main" val="2731480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TotalTime>
  <Words>905</Words>
  <Application>Microsoft Office PowerPoint</Application>
  <PresentationFormat>Affichage à l'écran (4:3)</PresentationFormat>
  <Paragraphs>146</Paragraphs>
  <Slides>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Wingdings</vt:lpstr>
      <vt:lpstr>Thème Office</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Emilie Pignier</cp:lastModifiedBy>
  <cp:revision>93</cp:revision>
  <cp:lastPrinted>2019-11-19T13:54:56Z</cp:lastPrinted>
  <dcterms:created xsi:type="dcterms:W3CDTF">2019-11-19T13:14:43Z</dcterms:created>
  <dcterms:modified xsi:type="dcterms:W3CDTF">2024-01-19T11:25:51Z</dcterms:modified>
</cp:coreProperties>
</file>